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1" r:id="rId5"/>
    <p:sldId id="260" r:id="rId6"/>
    <p:sldId id="262" r:id="rId7"/>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0FBC05-6A41-4F29-89E4-BDE30114A182}" type="datetimeFigureOut">
              <a:rPr lang="pt-PT" smtClean="0"/>
              <a:t>13-11-2017</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16C54D-480F-4D60-82B9-8B949FF2097B}" type="slidenum">
              <a:rPr lang="pt-PT" smtClean="0"/>
              <a:t>‹#›</a:t>
            </a:fld>
            <a:endParaRPr lang="pt-PT"/>
          </a:p>
        </p:txBody>
      </p:sp>
    </p:spTree>
    <p:extLst>
      <p:ext uri="{BB962C8B-B14F-4D97-AF65-F5344CB8AC3E}">
        <p14:creationId xmlns:p14="http://schemas.microsoft.com/office/powerpoint/2010/main" val="4239597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0303F7B9-4D2E-4861-89DC-C7C8543E5B01}" type="datetime1">
              <a:rPr lang="pt-PT" smtClean="0"/>
              <a:t>13-11-2017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3504877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F2C45F23-8D8E-4C26-8DEA-A2A468394D75}" type="datetime1">
              <a:rPr lang="pt-PT" smtClean="0"/>
              <a:t>13-11-2017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1545059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F6D4A357-F46D-4453-84B2-E31D7796E427}" type="datetime1">
              <a:rPr lang="pt-PT" smtClean="0"/>
              <a:t>13-11-2017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1203858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77995422-2703-4857-BE54-E309CD15E27F}" type="datetime1">
              <a:rPr lang="pt-PT" smtClean="0"/>
              <a:t>13-11-2017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3672513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8C4950-8697-4237-AA44-51781A0FFCC2}" type="datetime1">
              <a:rPr lang="pt-PT" smtClean="0"/>
              <a:t>13-11-2017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267021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F2C5FF3E-5AD7-403E-9B30-DB3F12316BB0}" type="datetime1">
              <a:rPr lang="pt-PT" smtClean="0"/>
              <a:t>13-11-2017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925012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C690DE28-1B99-432C-BE47-DE2B50238F0F}" type="datetime1">
              <a:rPr lang="pt-PT" smtClean="0"/>
              <a:t>13-11-2017</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322092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9BD36F18-AAB8-45ED-8716-0B3C07698433}" type="datetime1">
              <a:rPr lang="pt-PT" smtClean="0"/>
              <a:t>13-11-2017</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15439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E333B6-9C7B-4935-884A-B0686E122842}" type="datetime1">
              <a:rPr lang="pt-PT" smtClean="0"/>
              <a:t>13-11-2017</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1244500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090F59-B3F1-4B0A-9480-E46CEB02565E}" type="datetime1">
              <a:rPr lang="pt-PT" smtClean="0"/>
              <a:t>13-11-2017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615162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8425F-5214-46B2-A73E-888D60A67195}" type="datetime1">
              <a:rPr lang="pt-PT" smtClean="0"/>
              <a:t>13-11-2017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2812529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BD53F-86B2-4B78-85F1-1ABC4DB74795}" type="datetime1">
              <a:rPr lang="pt-PT" smtClean="0"/>
              <a:t>13-11-2017</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BFF94-7C60-4F42-9A4A-7BDF341B885F}" type="slidenum">
              <a:rPr lang="pt-PT" smtClean="0"/>
              <a:t>‹#›</a:t>
            </a:fld>
            <a:endParaRPr lang="pt-PT"/>
          </a:p>
        </p:txBody>
      </p:sp>
    </p:spTree>
    <p:extLst>
      <p:ext uri="{BB962C8B-B14F-4D97-AF65-F5344CB8AC3E}">
        <p14:creationId xmlns:p14="http://schemas.microsoft.com/office/powerpoint/2010/main" val="4255298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dirty="0" smtClean="0"/>
              <a:t>Progressão temática</a:t>
            </a:r>
            <a:endParaRPr lang="pt-PT" dirty="0"/>
          </a:p>
        </p:txBody>
      </p:sp>
      <p:sp>
        <p:nvSpPr>
          <p:cNvPr id="3" name="Subtitle 2"/>
          <p:cNvSpPr>
            <a:spLocks noGrp="1"/>
          </p:cNvSpPr>
          <p:nvPr>
            <p:ph type="subTitle" idx="1"/>
          </p:nvPr>
        </p:nvSpPr>
        <p:spPr/>
        <p:txBody>
          <a:bodyPr/>
          <a:lstStyle/>
          <a:p>
            <a:endParaRPr lang="pt-PT" dirty="0"/>
          </a:p>
        </p:txBody>
      </p:sp>
      <p:sp>
        <p:nvSpPr>
          <p:cNvPr id="4" name="Slide Number Placeholder 3"/>
          <p:cNvSpPr>
            <a:spLocks noGrp="1"/>
          </p:cNvSpPr>
          <p:nvPr>
            <p:ph type="sldNum" sz="quarter" idx="12"/>
          </p:nvPr>
        </p:nvSpPr>
        <p:spPr/>
        <p:txBody>
          <a:bodyPr/>
          <a:lstStyle/>
          <a:p>
            <a:fld id="{F9FBFF94-7C60-4F42-9A4A-7BDF341B885F}" type="slidenum">
              <a:rPr lang="pt-PT" smtClean="0"/>
              <a:t>1</a:t>
            </a:fld>
            <a:endParaRPr lang="pt-PT"/>
          </a:p>
        </p:txBody>
      </p:sp>
    </p:spTree>
    <p:extLst>
      <p:ext uri="{BB962C8B-B14F-4D97-AF65-F5344CB8AC3E}">
        <p14:creationId xmlns:p14="http://schemas.microsoft.com/office/powerpoint/2010/main" val="2110203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normAutofit fontScale="92500" lnSpcReduction="10000"/>
          </a:bodyPr>
          <a:lstStyle/>
          <a:p>
            <a:pPr marL="0" lvl="0" indent="0">
              <a:buNone/>
            </a:pPr>
            <a:r>
              <a:rPr lang="en-GB" dirty="0"/>
              <a:t>The use of modern technology can reduce work time. Information can be processed with great speed and computers can process more information than humans. In addition, troublesome and complicated work is made easy by computers. Email also allows us to communicate easily with others in different countries. Moreover, CAT scans help doctors to gather and analyse images of a patient’s tissue structure. This image can make operations easier</a:t>
            </a:r>
            <a:r>
              <a:rPr lang="en-GB" dirty="0" smtClean="0"/>
              <a:t>.</a:t>
            </a:r>
            <a:endParaRPr lang="pt-PT" dirty="0"/>
          </a:p>
        </p:txBody>
      </p:sp>
      <p:sp>
        <p:nvSpPr>
          <p:cNvPr id="4" name="Slide Number Placeholder 3"/>
          <p:cNvSpPr>
            <a:spLocks noGrp="1"/>
          </p:cNvSpPr>
          <p:nvPr>
            <p:ph type="sldNum" sz="quarter" idx="12"/>
          </p:nvPr>
        </p:nvSpPr>
        <p:spPr/>
        <p:txBody>
          <a:bodyPr/>
          <a:lstStyle/>
          <a:p>
            <a:fld id="{F9FBFF94-7C60-4F42-9A4A-7BDF341B885F}" type="slidenum">
              <a:rPr lang="pt-PT" smtClean="0"/>
              <a:t>2</a:t>
            </a:fld>
            <a:endParaRPr lang="pt-PT"/>
          </a:p>
        </p:txBody>
      </p:sp>
    </p:spTree>
    <p:extLst>
      <p:ext uri="{BB962C8B-B14F-4D97-AF65-F5344CB8AC3E}">
        <p14:creationId xmlns:p14="http://schemas.microsoft.com/office/powerpoint/2010/main" val="4120932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normAutofit/>
          </a:bodyPr>
          <a:lstStyle/>
          <a:p>
            <a:pPr marL="0" lvl="0" indent="0">
              <a:buNone/>
            </a:pPr>
            <a:endParaRPr lang="pt-PT" dirty="0"/>
          </a:p>
        </p:txBody>
      </p:sp>
      <p:graphicFrame>
        <p:nvGraphicFramePr>
          <p:cNvPr id="4" name="Table 3"/>
          <p:cNvGraphicFramePr>
            <a:graphicFrameLocks noGrp="1"/>
          </p:cNvGraphicFramePr>
          <p:nvPr>
            <p:extLst>
              <p:ext uri="{D42A27DB-BD31-4B8C-83A1-F6EECF244321}">
                <p14:modId xmlns:p14="http://schemas.microsoft.com/office/powerpoint/2010/main" val="1169184317"/>
              </p:ext>
            </p:extLst>
          </p:nvPr>
        </p:nvGraphicFramePr>
        <p:xfrm>
          <a:off x="467544" y="620688"/>
          <a:ext cx="8280920" cy="5468112"/>
        </p:xfrm>
        <a:graphic>
          <a:graphicData uri="http://schemas.openxmlformats.org/drawingml/2006/table">
            <a:tbl>
              <a:tblPr firstRow="1" firstCol="1" bandRow="1">
                <a:tableStyleId>{5C22544A-7EE6-4342-B048-85BDC9FD1C3A}</a:tableStyleId>
              </a:tblPr>
              <a:tblGrid>
                <a:gridCol w="2713977"/>
                <a:gridCol w="5566943"/>
              </a:tblGrid>
              <a:tr h="0">
                <a:tc>
                  <a:txBody>
                    <a:bodyPr/>
                    <a:lstStyle/>
                    <a:p>
                      <a:pPr algn="just">
                        <a:lnSpc>
                          <a:spcPct val="115000"/>
                        </a:lnSpc>
                        <a:spcAft>
                          <a:spcPts val="0"/>
                        </a:spcAft>
                      </a:pPr>
                      <a:r>
                        <a:rPr lang="en-GB" sz="2400" dirty="0">
                          <a:effectLst/>
                        </a:rPr>
                        <a:t>The use of modern technology</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a:effectLst/>
                        </a:rPr>
                        <a:t>can reduce work time.</a:t>
                      </a:r>
                      <a:endParaRPr lang="pt-PT" sz="2400">
                        <a:effectLst/>
                        <a:latin typeface="Calibri"/>
                        <a:ea typeface="Calibri"/>
                        <a:cs typeface="Times New Roman"/>
                      </a:endParaRPr>
                    </a:p>
                  </a:txBody>
                  <a:tcPr marL="68580" marR="68580" marT="0" marB="0"/>
                </a:tc>
              </a:tr>
              <a:tr h="0">
                <a:tc>
                  <a:txBody>
                    <a:bodyPr/>
                    <a:lstStyle/>
                    <a:p>
                      <a:pPr algn="just">
                        <a:lnSpc>
                          <a:spcPct val="115000"/>
                        </a:lnSpc>
                        <a:spcAft>
                          <a:spcPts val="0"/>
                        </a:spcAft>
                        <a:tabLst>
                          <a:tab pos="1146810" algn="ctr"/>
                        </a:tabLst>
                      </a:pPr>
                      <a:r>
                        <a:rPr lang="en-GB" sz="2400">
                          <a:effectLst/>
                        </a:rPr>
                        <a:t>Information	</a:t>
                      </a:r>
                      <a:endParaRPr lang="pt-PT" sz="24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a:effectLst/>
                        </a:rPr>
                        <a:t>can be processed with great speed</a:t>
                      </a:r>
                      <a:endParaRPr lang="pt-PT" sz="24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dirty="0">
                          <a:effectLst/>
                        </a:rPr>
                        <a:t>and computers</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can process more information than humans. </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a:effectLst/>
                        </a:rPr>
                        <a:t>In addition, troublesome and complicated work</a:t>
                      </a:r>
                      <a:endParaRPr lang="pt-PT" sz="24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a:effectLst/>
                        </a:rPr>
                        <a:t>is made easy by computers.</a:t>
                      </a:r>
                      <a:endParaRPr lang="pt-PT" sz="24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a:effectLst/>
                        </a:rPr>
                        <a:t>Email</a:t>
                      </a:r>
                      <a:endParaRPr lang="pt-PT" sz="2400">
                        <a:effectLst/>
                      </a:endParaRPr>
                    </a:p>
                    <a:p>
                      <a:pPr algn="just">
                        <a:lnSpc>
                          <a:spcPct val="115000"/>
                        </a:lnSpc>
                        <a:spcAft>
                          <a:spcPts val="0"/>
                        </a:spcAft>
                      </a:pPr>
                      <a:r>
                        <a:rPr lang="en-GB" sz="2400">
                          <a:effectLst/>
                        </a:rPr>
                        <a:t> </a:t>
                      </a:r>
                      <a:endParaRPr lang="pt-PT" sz="24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also allows us to communicate easily with others in different countries. </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a:effectLst/>
                        </a:rPr>
                        <a:t>Moreover, CAT scans </a:t>
                      </a:r>
                      <a:endParaRPr lang="pt-PT" sz="24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help doctors to gather and analyse images of a patient’s tissue structure.</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a:effectLst/>
                        </a:rPr>
                        <a:t>This image </a:t>
                      </a:r>
                      <a:endParaRPr lang="pt-PT" sz="24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can make operations easier.</a:t>
                      </a:r>
                      <a:endParaRPr lang="pt-PT" sz="2400" dirty="0">
                        <a:effectLst/>
                        <a:latin typeface="Calibri"/>
                        <a:ea typeface="Calibri"/>
                        <a:cs typeface="Times New Roman"/>
                      </a:endParaRPr>
                    </a:p>
                  </a:txBody>
                  <a:tcPr marL="68580" marR="68580" marT="0" marB="0"/>
                </a:tc>
              </a:tr>
            </a:tbl>
          </a:graphicData>
        </a:graphic>
      </p:graphicFrame>
      <p:sp>
        <p:nvSpPr>
          <p:cNvPr id="5" name="TextBox 4"/>
          <p:cNvSpPr txBox="1"/>
          <p:nvPr/>
        </p:nvSpPr>
        <p:spPr>
          <a:xfrm>
            <a:off x="3702790" y="2132856"/>
            <a:ext cx="2376264" cy="1200329"/>
          </a:xfrm>
          <a:prstGeom prst="rect">
            <a:avLst/>
          </a:prstGeom>
          <a:solidFill>
            <a:srgbClr val="FFFF00"/>
          </a:solidFill>
        </p:spPr>
        <p:txBody>
          <a:bodyPr wrap="square" rtlCol="0">
            <a:spAutoFit/>
          </a:bodyPr>
          <a:lstStyle/>
          <a:p>
            <a:r>
              <a:rPr lang="pt-PT" sz="2400" b="1" dirty="0" smtClean="0"/>
              <a:t>No </a:t>
            </a:r>
            <a:r>
              <a:rPr lang="pt-PT" sz="2400" b="1" dirty="0" err="1" smtClean="0"/>
              <a:t>coherent</a:t>
            </a:r>
            <a:r>
              <a:rPr lang="pt-PT" sz="2400" b="1" dirty="0" smtClean="0"/>
              <a:t> </a:t>
            </a:r>
            <a:r>
              <a:rPr lang="pt-PT" sz="2400" b="1" dirty="0" err="1" smtClean="0"/>
              <a:t>thematic</a:t>
            </a:r>
            <a:r>
              <a:rPr lang="pt-PT" sz="2400" b="1" dirty="0" smtClean="0"/>
              <a:t> </a:t>
            </a:r>
            <a:r>
              <a:rPr lang="pt-PT" sz="2400" b="1" dirty="0" err="1" smtClean="0"/>
              <a:t>progression</a:t>
            </a:r>
            <a:endParaRPr lang="pt-PT" sz="2400" b="1" dirty="0"/>
          </a:p>
        </p:txBody>
      </p:sp>
      <p:sp>
        <p:nvSpPr>
          <p:cNvPr id="6" name="Slide Number Placeholder 5"/>
          <p:cNvSpPr>
            <a:spLocks noGrp="1"/>
          </p:cNvSpPr>
          <p:nvPr>
            <p:ph type="sldNum" sz="quarter" idx="12"/>
          </p:nvPr>
        </p:nvSpPr>
        <p:spPr/>
        <p:txBody>
          <a:bodyPr/>
          <a:lstStyle/>
          <a:p>
            <a:fld id="{F9FBFF94-7C60-4F42-9A4A-7BDF341B885F}" type="slidenum">
              <a:rPr lang="pt-PT" smtClean="0"/>
              <a:t>3</a:t>
            </a:fld>
            <a:endParaRPr lang="pt-PT"/>
          </a:p>
        </p:txBody>
      </p:sp>
    </p:spTree>
    <p:extLst>
      <p:ext uri="{BB962C8B-B14F-4D97-AF65-F5344CB8AC3E}">
        <p14:creationId xmlns:p14="http://schemas.microsoft.com/office/powerpoint/2010/main" val="508214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normAutofit fontScale="92500" lnSpcReduction="10000"/>
          </a:bodyPr>
          <a:lstStyle/>
          <a:p>
            <a:pPr marL="0" lvl="0" indent="0">
              <a:buNone/>
            </a:pPr>
            <a:r>
              <a:rPr lang="en-GB" dirty="0"/>
              <a:t>The use of modern technology can reduce work time. </a:t>
            </a:r>
            <a:r>
              <a:rPr lang="en-GB" dirty="0">
                <a:solidFill>
                  <a:srgbClr val="FF0000"/>
                </a:solidFill>
              </a:rPr>
              <a:t>Information</a:t>
            </a:r>
            <a:r>
              <a:rPr lang="en-GB" dirty="0"/>
              <a:t> can be processed with great speed </a:t>
            </a:r>
            <a:r>
              <a:rPr lang="en-GB" dirty="0">
                <a:solidFill>
                  <a:srgbClr val="FF0000"/>
                </a:solidFill>
              </a:rPr>
              <a:t>and computers </a:t>
            </a:r>
            <a:r>
              <a:rPr lang="en-GB" dirty="0"/>
              <a:t>can process more information than humans. </a:t>
            </a:r>
            <a:r>
              <a:rPr lang="en-GB" dirty="0">
                <a:solidFill>
                  <a:srgbClr val="FF0000"/>
                </a:solidFill>
              </a:rPr>
              <a:t>In addition, troublesome and complicated work </a:t>
            </a:r>
            <a:r>
              <a:rPr lang="en-GB" dirty="0"/>
              <a:t>is made easy by computers. Email </a:t>
            </a:r>
            <a:r>
              <a:rPr lang="en-GB" dirty="0">
                <a:solidFill>
                  <a:srgbClr val="00B050"/>
                </a:solidFill>
              </a:rPr>
              <a:t>also </a:t>
            </a:r>
            <a:r>
              <a:rPr lang="en-GB" dirty="0"/>
              <a:t>allows us to communicate easily with others in different countries. </a:t>
            </a:r>
            <a:r>
              <a:rPr lang="en-GB" dirty="0">
                <a:solidFill>
                  <a:srgbClr val="00B050"/>
                </a:solidFill>
              </a:rPr>
              <a:t>Moreover</a:t>
            </a:r>
            <a:r>
              <a:rPr lang="en-GB" dirty="0"/>
              <a:t>, CAT scans help doctors to gather and analyse images of a patient’s tissue structure. This image can make operations easier</a:t>
            </a:r>
            <a:r>
              <a:rPr lang="en-GB" dirty="0" smtClean="0"/>
              <a:t>.</a:t>
            </a:r>
            <a:endParaRPr lang="pt-PT" dirty="0"/>
          </a:p>
        </p:txBody>
      </p:sp>
      <p:sp>
        <p:nvSpPr>
          <p:cNvPr id="4" name="TextBox 3"/>
          <p:cNvSpPr txBox="1"/>
          <p:nvPr/>
        </p:nvSpPr>
        <p:spPr>
          <a:xfrm>
            <a:off x="1907704" y="2348880"/>
            <a:ext cx="2304256" cy="1200329"/>
          </a:xfrm>
          <a:prstGeom prst="rect">
            <a:avLst/>
          </a:prstGeom>
          <a:solidFill>
            <a:srgbClr val="FFFF00"/>
          </a:solidFill>
        </p:spPr>
        <p:txBody>
          <a:bodyPr wrap="square" rtlCol="0">
            <a:spAutoFit/>
          </a:bodyPr>
          <a:lstStyle/>
          <a:p>
            <a:r>
              <a:rPr lang="pt-PT" sz="2400" b="1" dirty="0" err="1" smtClean="0"/>
              <a:t>Awkward</a:t>
            </a:r>
            <a:r>
              <a:rPr lang="pt-PT" sz="2400" b="1" dirty="0" smtClean="0"/>
              <a:t> </a:t>
            </a:r>
            <a:r>
              <a:rPr lang="pt-PT" sz="2400" b="1" dirty="0" err="1" smtClean="0"/>
              <a:t>overuse</a:t>
            </a:r>
            <a:r>
              <a:rPr lang="pt-PT" sz="2400" b="1" dirty="0" smtClean="0"/>
              <a:t> </a:t>
            </a:r>
            <a:r>
              <a:rPr lang="pt-PT" sz="2400" b="1" dirty="0" err="1" smtClean="0"/>
              <a:t>of</a:t>
            </a:r>
            <a:r>
              <a:rPr lang="pt-PT" sz="2400" b="1" dirty="0" smtClean="0"/>
              <a:t> </a:t>
            </a:r>
            <a:r>
              <a:rPr lang="pt-PT" sz="2400" b="1" dirty="0" err="1" smtClean="0"/>
              <a:t>conjunctions</a:t>
            </a:r>
            <a:endParaRPr lang="pt-PT" sz="2400" b="1" dirty="0"/>
          </a:p>
        </p:txBody>
      </p:sp>
      <p:sp>
        <p:nvSpPr>
          <p:cNvPr id="5" name="Slide Number Placeholder 4"/>
          <p:cNvSpPr>
            <a:spLocks noGrp="1"/>
          </p:cNvSpPr>
          <p:nvPr>
            <p:ph type="sldNum" sz="quarter" idx="12"/>
          </p:nvPr>
        </p:nvSpPr>
        <p:spPr/>
        <p:txBody>
          <a:bodyPr/>
          <a:lstStyle/>
          <a:p>
            <a:fld id="{F9FBFF94-7C60-4F42-9A4A-7BDF341B885F}" type="slidenum">
              <a:rPr lang="pt-PT" smtClean="0"/>
              <a:t>4</a:t>
            </a:fld>
            <a:endParaRPr lang="pt-PT"/>
          </a:p>
        </p:txBody>
      </p:sp>
    </p:spTree>
    <p:extLst>
      <p:ext uri="{BB962C8B-B14F-4D97-AF65-F5344CB8AC3E}">
        <p14:creationId xmlns:p14="http://schemas.microsoft.com/office/powerpoint/2010/main" val="168611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normAutofit lnSpcReduction="10000"/>
          </a:bodyPr>
          <a:lstStyle/>
          <a:p>
            <a:pPr marL="0" lvl="0" indent="0">
              <a:buNone/>
            </a:pPr>
            <a:r>
              <a:rPr lang="en-GB" dirty="0"/>
              <a:t>The use of modern technology can reduce work </a:t>
            </a:r>
            <a:r>
              <a:rPr lang="en-GB" dirty="0" smtClean="0"/>
              <a:t>time. </a:t>
            </a:r>
            <a:r>
              <a:rPr lang="en-GB" dirty="0" smtClean="0">
                <a:solidFill>
                  <a:srgbClr val="FF0000"/>
                </a:solidFill>
              </a:rPr>
              <a:t>Computers </a:t>
            </a:r>
            <a:r>
              <a:rPr lang="en-GB" dirty="0" smtClean="0">
                <a:solidFill>
                  <a:srgbClr val="00B050"/>
                </a:solidFill>
              </a:rPr>
              <a:t>can process information </a:t>
            </a:r>
            <a:r>
              <a:rPr lang="en-GB" dirty="0" smtClean="0"/>
              <a:t>with </a:t>
            </a:r>
            <a:r>
              <a:rPr lang="en-GB" dirty="0"/>
              <a:t>great speed </a:t>
            </a:r>
            <a:r>
              <a:rPr lang="en-GB" dirty="0">
                <a:solidFill>
                  <a:srgbClr val="FF0000"/>
                </a:solidFill>
              </a:rPr>
              <a:t>and </a:t>
            </a:r>
            <a:r>
              <a:rPr lang="en-GB" dirty="0" smtClean="0">
                <a:solidFill>
                  <a:srgbClr val="FF0000"/>
                </a:solidFill>
              </a:rPr>
              <a:t>they </a:t>
            </a:r>
            <a:r>
              <a:rPr lang="en-GB" dirty="0" smtClean="0"/>
              <a:t>can </a:t>
            </a:r>
            <a:r>
              <a:rPr lang="en-GB" dirty="0"/>
              <a:t>process more information than humans. </a:t>
            </a:r>
            <a:r>
              <a:rPr lang="en-GB" dirty="0">
                <a:solidFill>
                  <a:srgbClr val="FF0000"/>
                </a:solidFill>
              </a:rPr>
              <a:t>In addition, </a:t>
            </a:r>
            <a:r>
              <a:rPr lang="en-GB" dirty="0" smtClean="0">
                <a:solidFill>
                  <a:srgbClr val="FF0000"/>
                </a:solidFill>
              </a:rPr>
              <a:t>they </a:t>
            </a:r>
            <a:r>
              <a:rPr lang="en-GB" dirty="0" smtClean="0">
                <a:solidFill>
                  <a:srgbClr val="00B050"/>
                </a:solidFill>
              </a:rPr>
              <a:t>make</a:t>
            </a:r>
            <a:r>
              <a:rPr lang="en-GB" dirty="0" smtClean="0">
                <a:solidFill>
                  <a:srgbClr val="FF0000"/>
                </a:solidFill>
              </a:rPr>
              <a:t> </a:t>
            </a:r>
            <a:r>
              <a:rPr lang="en-GB" dirty="0" smtClean="0">
                <a:solidFill>
                  <a:srgbClr val="00B050"/>
                </a:solidFill>
              </a:rPr>
              <a:t>troublesome </a:t>
            </a:r>
            <a:r>
              <a:rPr lang="en-GB" dirty="0">
                <a:solidFill>
                  <a:srgbClr val="00B050"/>
                </a:solidFill>
              </a:rPr>
              <a:t>and complicated work</a:t>
            </a:r>
            <a:r>
              <a:rPr lang="en-GB" dirty="0">
                <a:solidFill>
                  <a:srgbClr val="FF0000"/>
                </a:solidFill>
              </a:rPr>
              <a:t> </a:t>
            </a:r>
            <a:r>
              <a:rPr lang="en-GB" dirty="0" smtClean="0"/>
              <a:t>easy. Email, </a:t>
            </a:r>
            <a:r>
              <a:rPr lang="en-GB" b="1" dirty="0" smtClean="0">
                <a:solidFill>
                  <a:srgbClr val="00B050"/>
                </a:solidFill>
              </a:rPr>
              <a:t>for example</a:t>
            </a:r>
            <a:r>
              <a:rPr lang="en-GB" dirty="0" smtClean="0"/>
              <a:t>,</a:t>
            </a:r>
            <a:r>
              <a:rPr lang="en-GB" dirty="0" smtClean="0">
                <a:solidFill>
                  <a:srgbClr val="00B050"/>
                </a:solidFill>
              </a:rPr>
              <a:t> </a:t>
            </a:r>
            <a:r>
              <a:rPr lang="en-GB" dirty="0"/>
              <a:t>allows us to communicate easily with others in different </a:t>
            </a:r>
            <a:r>
              <a:rPr lang="en-GB" dirty="0" smtClean="0"/>
              <a:t>countries, </a:t>
            </a:r>
            <a:r>
              <a:rPr lang="en-GB" b="1" dirty="0" smtClean="0">
                <a:solidFill>
                  <a:srgbClr val="00B050"/>
                </a:solidFill>
              </a:rPr>
              <a:t>and </a:t>
            </a:r>
            <a:r>
              <a:rPr lang="en-GB" dirty="0" smtClean="0"/>
              <a:t>CAT </a:t>
            </a:r>
            <a:r>
              <a:rPr lang="en-GB" dirty="0"/>
              <a:t>scans help doctors to gather and analyse images of a patient’s tissue structure. This image can make operations easier</a:t>
            </a:r>
            <a:r>
              <a:rPr lang="en-GB" dirty="0" smtClean="0"/>
              <a:t>.</a:t>
            </a:r>
            <a:endParaRPr lang="pt-PT" dirty="0"/>
          </a:p>
        </p:txBody>
      </p:sp>
      <p:sp>
        <p:nvSpPr>
          <p:cNvPr id="4" name="Slide Number Placeholder 3"/>
          <p:cNvSpPr>
            <a:spLocks noGrp="1"/>
          </p:cNvSpPr>
          <p:nvPr>
            <p:ph type="sldNum" sz="quarter" idx="12"/>
          </p:nvPr>
        </p:nvSpPr>
        <p:spPr/>
        <p:txBody>
          <a:bodyPr/>
          <a:lstStyle/>
          <a:p>
            <a:fld id="{F9FBFF94-7C60-4F42-9A4A-7BDF341B885F}" type="slidenum">
              <a:rPr lang="pt-PT" smtClean="0"/>
              <a:t>5</a:t>
            </a:fld>
            <a:endParaRPr lang="pt-PT"/>
          </a:p>
        </p:txBody>
      </p:sp>
    </p:spTree>
    <p:extLst>
      <p:ext uri="{BB962C8B-B14F-4D97-AF65-F5344CB8AC3E}">
        <p14:creationId xmlns:p14="http://schemas.microsoft.com/office/powerpoint/2010/main" val="1451913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normAutofit/>
          </a:bodyPr>
          <a:lstStyle/>
          <a:p>
            <a:pPr marL="0" lvl="0" indent="0">
              <a:buNone/>
            </a:pPr>
            <a:endParaRPr lang="pt-PT" dirty="0"/>
          </a:p>
        </p:txBody>
      </p:sp>
      <p:graphicFrame>
        <p:nvGraphicFramePr>
          <p:cNvPr id="4" name="Table 3"/>
          <p:cNvGraphicFramePr>
            <a:graphicFrameLocks noGrp="1"/>
          </p:cNvGraphicFramePr>
          <p:nvPr>
            <p:extLst>
              <p:ext uri="{D42A27DB-BD31-4B8C-83A1-F6EECF244321}">
                <p14:modId xmlns:p14="http://schemas.microsoft.com/office/powerpoint/2010/main" val="3741097194"/>
              </p:ext>
            </p:extLst>
          </p:nvPr>
        </p:nvGraphicFramePr>
        <p:xfrm>
          <a:off x="467544" y="620688"/>
          <a:ext cx="8280920" cy="5394009"/>
        </p:xfrm>
        <a:graphic>
          <a:graphicData uri="http://schemas.openxmlformats.org/drawingml/2006/table">
            <a:tbl>
              <a:tblPr firstRow="1" firstCol="1" bandRow="1">
                <a:tableStyleId>{5C22544A-7EE6-4342-B048-85BDC9FD1C3A}</a:tableStyleId>
              </a:tblPr>
              <a:tblGrid>
                <a:gridCol w="2713977"/>
                <a:gridCol w="5566943"/>
              </a:tblGrid>
              <a:tr h="0">
                <a:tc>
                  <a:txBody>
                    <a:bodyPr/>
                    <a:lstStyle/>
                    <a:p>
                      <a:pPr algn="just">
                        <a:lnSpc>
                          <a:spcPct val="115000"/>
                        </a:lnSpc>
                        <a:spcAft>
                          <a:spcPts val="0"/>
                        </a:spcAft>
                      </a:pPr>
                      <a:r>
                        <a:rPr lang="en-GB" sz="2400" dirty="0">
                          <a:effectLst/>
                        </a:rPr>
                        <a:t>The use of modern technology</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can reduce work time.</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tabLst>
                          <a:tab pos="1146810" algn="ctr"/>
                        </a:tabLst>
                      </a:pPr>
                      <a:r>
                        <a:rPr lang="en-GB" sz="2400" dirty="0" smtClean="0">
                          <a:effectLst/>
                        </a:rPr>
                        <a:t>Computers </a:t>
                      </a:r>
                      <a:r>
                        <a:rPr lang="en-GB" sz="2400" dirty="0">
                          <a:effectLst/>
                        </a:rPr>
                        <a:t>	</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can </a:t>
                      </a:r>
                      <a:r>
                        <a:rPr lang="en-GB" sz="2400" dirty="0" smtClean="0">
                          <a:effectLst/>
                        </a:rPr>
                        <a:t>process information </a:t>
                      </a:r>
                      <a:r>
                        <a:rPr lang="en-GB" sz="2400" dirty="0">
                          <a:effectLst/>
                        </a:rPr>
                        <a:t>with great </a:t>
                      </a:r>
                      <a:r>
                        <a:rPr lang="en-GB" sz="2400" dirty="0" smtClean="0">
                          <a:effectLst/>
                        </a:rPr>
                        <a:t>speed,</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dirty="0">
                          <a:effectLst/>
                        </a:rPr>
                        <a:t>and </a:t>
                      </a:r>
                      <a:r>
                        <a:rPr lang="en-GB" sz="2400" dirty="0" smtClean="0">
                          <a:effectLst/>
                        </a:rPr>
                        <a:t>they</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can process more information than humans. </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dirty="0">
                          <a:effectLst/>
                        </a:rPr>
                        <a:t>In addition, </a:t>
                      </a:r>
                      <a:r>
                        <a:rPr lang="en-GB" sz="2400" dirty="0" smtClean="0">
                          <a:effectLst/>
                        </a:rPr>
                        <a:t>they</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smtClean="0">
                          <a:effectLst/>
                        </a:rPr>
                        <a:t>make troublesome and difficult work easy.</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dirty="0" smtClean="0">
                          <a:effectLst/>
                        </a:rPr>
                        <a:t>Email,</a:t>
                      </a:r>
                      <a:endParaRPr lang="pt-PT" sz="2400" dirty="0">
                        <a:effectLst/>
                      </a:endParaRPr>
                    </a:p>
                    <a:p>
                      <a:pPr algn="just">
                        <a:lnSpc>
                          <a:spcPct val="115000"/>
                        </a:lnSpc>
                        <a:spcAft>
                          <a:spcPts val="0"/>
                        </a:spcAft>
                      </a:pPr>
                      <a:r>
                        <a:rPr lang="en-GB" sz="2400" dirty="0">
                          <a:effectLst/>
                        </a:rPr>
                        <a:t> </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smtClean="0">
                          <a:effectLst/>
                        </a:rPr>
                        <a:t>for example, allows </a:t>
                      </a:r>
                      <a:r>
                        <a:rPr lang="en-GB" sz="2400" dirty="0">
                          <a:effectLst/>
                        </a:rPr>
                        <a:t>us to communicate easily with others in different </a:t>
                      </a:r>
                      <a:r>
                        <a:rPr lang="en-GB" sz="2400" dirty="0" smtClean="0">
                          <a:effectLst/>
                        </a:rPr>
                        <a:t>countries, </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dirty="0" smtClean="0">
                          <a:effectLst/>
                        </a:rPr>
                        <a:t>and, </a:t>
                      </a:r>
                      <a:r>
                        <a:rPr lang="en-GB" sz="2400" dirty="0">
                          <a:effectLst/>
                        </a:rPr>
                        <a:t>CAT scans </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help doctors to gather and analyse images of a patient’s tissue structure.</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a:effectLst/>
                        </a:rPr>
                        <a:t>This image </a:t>
                      </a:r>
                      <a:endParaRPr lang="pt-PT" sz="24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can make operations easier.</a:t>
                      </a:r>
                      <a:endParaRPr lang="pt-PT" sz="2400" dirty="0">
                        <a:effectLst/>
                        <a:latin typeface="Calibri"/>
                        <a:ea typeface="Calibri"/>
                        <a:cs typeface="Times New Roman"/>
                      </a:endParaRPr>
                    </a:p>
                  </a:txBody>
                  <a:tcPr marL="68580" marR="68580" marT="0" marB="0"/>
                </a:tc>
              </a:tr>
            </a:tbl>
          </a:graphicData>
        </a:graphic>
      </p:graphicFrame>
      <p:sp>
        <p:nvSpPr>
          <p:cNvPr id="5" name="TextBox 4"/>
          <p:cNvSpPr txBox="1"/>
          <p:nvPr/>
        </p:nvSpPr>
        <p:spPr>
          <a:xfrm>
            <a:off x="2411760" y="2165955"/>
            <a:ext cx="2376264" cy="830997"/>
          </a:xfrm>
          <a:prstGeom prst="rect">
            <a:avLst/>
          </a:prstGeom>
          <a:solidFill>
            <a:srgbClr val="FFFF00"/>
          </a:solidFill>
        </p:spPr>
        <p:txBody>
          <a:bodyPr wrap="square" rtlCol="0">
            <a:spAutoFit/>
          </a:bodyPr>
          <a:lstStyle/>
          <a:p>
            <a:r>
              <a:rPr lang="pt-PT" sz="2400" b="1" dirty="0" err="1" smtClean="0"/>
              <a:t>Parallel</a:t>
            </a:r>
            <a:r>
              <a:rPr lang="pt-PT" sz="2400" b="1" dirty="0" smtClean="0"/>
              <a:t> </a:t>
            </a:r>
            <a:r>
              <a:rPr lang="pt-PT" sz="2400" b="1" dirty="0" err="1" smtClean="0"/>
              <a:t>thematic</a:t>
            </a:r>
            <a:r>
              <a:rPr lang="pt-PT" sz="2400" b="1" dirty="0" smtClean="0"/>
              <a:t> </a:t>
            </a:r>
            <a:r>
              <a:rPr lang="pt-PT" sz="2400" b="1" dirty="0" err="1" smtClean="0"/>
              <a:t>progression</a:t>
            </a:r>
            <a:endParaRPr lang="pt-PT" sz="2400" b="1" dirty="0"/>
          </a:p>
        </p:txBody>
      </p:sp>
      <p:sp>
        <p:nvSpPr>
          <p:cNvPr id="6" name="TextBox 5"/>
          <p:cNvSpPr txBox="1"/>
          <p:nvPr/>
        </p:nvSpPr>
        <p:spPr>
          <a:xfrm>
            <a:off x="1547664" y="3212976"/>
            <a:ext cx="2376264" cy="830997"/>
          </a:xfrm>
          <a:prstGeom prst="rect">
            <a:avLst/>
          </a:prstGeom>
          <a:solidFill>
            <a:srgbClr val="FFFF00"/>
          </a:solidFill>
        </p:spPr>
        <p:txBody>
          <a:bodyPr wrap="square" rtlCol="0">
            <a:spAutoFit/>
          </a:bodyPr>
          <a:lstStyle/>
          <a:p>
            <a:r>
              <a:rPr lang="pt-PT" sz="2400" b="1" dirty="0" err="1" smtClean="0"/>
              <a:t>Linking</a:t>
            </a:r>
            <a:r>
              <a:rPr lang="pt-PT" sz="2400" b="1" dirty="0" smtClean="0"/>
              <a:t> </a:t>
            </a:r>
            <a:r>
              <a:rPr lang="pt-PT" sz="2400" b="1" dirty="0" err="1" smtClean="0"/>
              <a:t>is</a:t>
            </a:r>
            <a:r>
              <a:rPr lang="pt-PT" sz="2400" b="1" dirty="0" smtClean="0"/>
              <a:t> </a:t>
            </a:r>
            <a:r>
              <a:rPr lang="pt-PT" sz="2400" b="1" dirty="0" err="1" smtClean="0"/>
              <a:t>less</a:t>
            </a:r>
            <a:r>
              <a:rPr lang="pt-PT" sz="2400" b="1" dirty="0" smtClean="0"/>
              <a:t> </a:t>
            </a:r>
            <a:r>
              <a:rPr lang="pt-PT" sz="2400" b="1" dirty="0" err="1" smtClean="0"/>
              <a:t>heavy</a:t>
            </a:r>
            <a:endParaRPr lang="pt-PT" sz="2400" b="1" dirty="0"/>
          </a:p>
        </p:txBody>
      </p:sp>
      <p:sp>
        <p:nvSpPr>
          <p:cNvPr id="7" name="Slide Number Placeholder 6"/>
          <p:cNvSpPr>
            <a:spLocks noGrp="1"/>
          </p:cNvSpPr>
          <p:nvPr>
            <p:ph type="sldNum" sz="quarter" idx="12"/>
          </p:nvPr>
        </p:nvSpPr>
        <p:spPr/>
        <p:txBody>
          <a:bodyPr/>
          <a:lstStyle/>
          <a:p>
            <a:fld id="{F9FBFF94-7C60-4F42-9A4A-7BDF341B885F}" type="slidenum">
              <a:rPr lang="pt-PT" smtClean="0"/>
              <a:t>6</a:t>
            </a:fld>
            <a:endParaRPr lang="pt-PT"/>
          </a:p>
        </p:txBody>
      </p:sp>
    </p:spTree>
    <p:extLst>
      <p:ext uri="{BB962C8B-B14F-4D97-AF65-F5344CB8AC3E}">
        <p14:creationId xmlns:p14="http://schemas.microsoft.com/office/powerpoint/2010/main" val="353519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405</Words>
  <Application>Microsoft Office PowerPoint</Application>
  <PresentationFormat>On-screen Show (4:3)</PresentationFormat>
  <Paragraphs>44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Progressão temática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Progressão temática</dc:title>
  <dc:creator>ANN HENSHALL</dc:creator>
  <cp:lastModifiedBy>ANN HENSHALL</cp:lastModifiedBy>
  <cp:revision>3</cp:revision>
  <dcterms:created xsi:type="dcterms:W3CDTF">2017-11-13T08:52:35Z</dcterms:created>
  <dcterms:modified xsi:type="dcterms:W3CDTF">2017-11-13T09:25:11Z</dcterms:modified>
</cp:coreProperties>
</file>